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FF"/>
    <a:srgbClr val="C40000"/>
    <a:srgbClr val="800000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3654" autoAdjust="0"/>
  </p:normalViewPr>
  <p:slideViewPr>
    <p:cSldViewPr snapToGrid="0" showGuides="1">
      <p:cViewPr varScale="1">
        <p:scale>
          <a:sx n="55" d="100"/>
          <a:sy n="55" d="100"/>
        </p:scale>
        <p:origin x="2573" y="58"/>
      </p:cViewPr>
      <p:guideLst>
        <p:guide orient="horz" pos="3347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45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59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7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42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26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61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23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92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9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19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25455-3C88-4E88-9EF2-2EEEBC9B5CD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0" y="9071949"/>
            <a:ext cx="6858000" cy="83405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>
          <a:xfrm>
            <a:off x="358464" y="3949049"/>
            <a:ext cx="3721185" cy="29879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spc="6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プログラム</a:t>
            </a:r>
            <a:endParaRPr kumimoji="1" lang="ja-JP" altLang="en-US" sz="1400" b="1" spc="6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" name="直角三角形 1"/>
          <p:cNvSpPr/>
          <p:nvPr/>
        </p:nvSpPr>
        <p:spPr>
          <a:xfrm rot="10800000" flipH="1">
            <a:off x="2473" y="-17400"/>
            <a:ext cx="6855528" cy="1891969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 rot="20674007">
            <a:off x="1477488" y="-111648"/>
            <a:ext cx="5014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和歌山県</a:t>
            </a:r>
            <a:endParaRPr kumimoji="1" lang="en-US" altLang="ja-JP" sz="20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28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よろず支援拠点</a:t>
            </a:r>
            <a:r>
              <a:rPr lang="en-US" altLang="ja-JP" sz="2800" dirty="0">
                <a:solidFill>
                  <a:schemeClr val="bg1"/>
                </a:solidFill>
                <a:latin typeface="Brush Script MT" panose="03060802040406070304" pitchFamily="66" charset="0"/>
              </a:rPr>
              <a:t>Presents</a:t>
            </a:r>
            <a:endParaRPr kumimoji="1" lang="ja-JP" altLang="en-US" sz="2800" dirty="0">
              <a:solidFill>
                <a:schemeClr val="bg1"/>
              </a:solidFill>
              <a:latin typeface="Brush Script MT" panose="03060802040406070304" pitchFamily="66" charset="0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4073430" y="576904"/>
            <a:ext cx="1188637" cy="1222481"/>
            <a:chOff x="3860043" y="576904"/>
            <a:chExt cx="1354399" cy="1392963"/>
          </a:xfrm>
        </p:grpSpPr>
        <p:sp>
          <p:nvSpPr>
            <p:cNvPr id="28" name="object 17"/>
            <p:cNvSpPr/>
            <p:nvPr/>
          </p:nvSpPr>
          <p:spPr>
            <a:xfrm>
              <a:off x="3860043" y="576904"/>
              <a:ext cx="1354399" cy="1392963"/>
            </a:xfrm>
            <a:custGeom>
              <a:avLst/>
              <a:gdLst/>
              <a:ahLst/>
              <a:cxnLst/>
              <a:rect l="l" t="t" r="r" b="b"/>
              <a:pathLst>
                <a:path w="1313815" h="1313814">
                  <a:moveTo>
                    <a:pt x="656640" y="0"/>
                  </a:moveTo>
                  <a:lnTo>
                    <a:pt x="607635" y="1801"/>
                  </a:lnTo>
                  <a:lnTo>
                    <a:pt x="559608" y="7119"/>
                  </a:lnTo>
                  <a:lnTo>
                    <a:pt x="512685" y="15829"/>
                  </a:lnTo>
                  <a:lnTo>
                    <a:pt x="466995" y="27801"/>
                  </a:lnTo>
                  <a:lnTo>
                    <a:pt x="422664" y="42911"/>
                  </a:lnTo>
                  <a:lnTo>
                    <a:pt x="379819" y="61030"/>
                  </a:lnTo>
                  <a:lnTo>
                    <a:pt x="338587" y="82032"/>
                  </a:lnTo>
                  <a:lnTo>
                    <a:pt x="299094" y="105789"/>
                  </a:lnTo>
                  <a:lnTo>
                    <a:pt x="261469" y="132176"/>
                  </a:lnTo>
                  <a:lnTo>
                    <a:pt x="225837" y="161064"/>
                  </a:lnTo>
                  <a:lnTo>
                    <a:pt x="192327" y="192327"/>
                  </a:lnTo>
                  <a:lnTo>
                    <a:pt x="161064" y="225837"/>
                  </a:lnTo>
                  <a:lnTo>
                    <a:pt x="132176" y="261469"/>
                  </a:lnTo>
                  <a:lnTo>
                    <a:pt x="105789" y="299094"/>
                  </a:lnTo>
                  <a:lnTo>
                    <a:pt x="82032" y="338587"/>
                  </a:lnTo>
                  <a:lnTo>
                    <a:pt x="61030" y="379819"/>
                  </a:lnTo>
                  <a:lnTo>
                    <a:pt x="42911" y="422664"/>
                  </a:lnTo>
                  <a:lnTo>
                    <a:pt x="27801" y="466995"/>
                  </a:lnTo>
                  <a:lnTo>
                    <a:pt x="15829" y="512685"/>
                  </a:lnTo>
                  <a:lnTo>
                    <a:pt x="7119" y="559608"/>
                  </a:lnTo>
                  <a:lnTo>
                    <a:pt x="1801" y="607635"/>
                  </a:lnTo>
                  <a:lnTo>
                    <a:pt x="0" y="656640"/>
                  </a:lnTo>
                  <a:lnTo>
                    <a:pt x="1801" y="705646"/>
                  </a:lnTo>
                  <a:lnTo>
                    <a:pt x="7119" y="753673"/>
                  </a:lnTo>
                  <a:lnTo>
                    <a:pt x="15829" y="800595"/>
                  </a:lnTo>
                  <a:lnTo>
                    <a:pt x="27801" y="846285"/>
                  </a:lnTo>
                  <a:lnTo>
                    <a:pt x="42911" y="890616"/>
                  </a:lnTo>
                  <a:lnTo>
                    <a:pt x="61030" y="933462"/>
                  </a:lnTo>
                  <a:lnTo>
                    <a:pt x="82032" y="974694"/>
                  </a:lnTo>
                  <a:lnTo>
                    <a:pt x="105789" y="1014186"/>
                  </a:lnTo>
                  <a:lnTo>
                    <a:pt x="132176" y="1051812"/>
                  </a:lnTo>
                  <a:lnTo>
                    <a:pt x="161064" y="1087443"/>
                  </a:lnTo>
                  <a:lnTo>
                    <a:pt x="192327" y="1120954"/>
                  </a:lnTo>
                  <a:lnTo>
                    <a:pt x="225837" y="1152217"/>
                  </a:lnTo>
                  <a:lnTo>
                    <a:pt x="261469" y="1181105"/>
                  </a:lnTo>
                  <a:lnTo>
                    <a:pt x="299094" y="1207491"/>
                  </a:lnTo>
                  <a:lnTo>
                    <a:pt x="338587" y="1231249"/>
                  </a:lnTo>
                  <a:lnTo>
                    <a:pt x="379819" y="1252251"/>
                  </a:lnTo>
                  <a:lnTo>
                    <a:pt x="422664" y="1270370"/>
                  </a:lnTo>
                  <a:lnTo>
                    <a:pt x="466995" y="1285479"/>
                  </a:lnTo>
                  <a:lnTo>
                    <a:pt x="512685" y="1297452"/>
                  </a:lnTo>
                  <a:lnTo>
                    <a:pt x="559608" y="1306161"/>
                  </a:lnTo>
                  <a:lnTo>
                    <a:pt x="607635" y="1311480"/>
                  </a:lnTo>
                  <a:lnTo>
                    <a:pt x="656640" y="1313281"/>
                  </a:lnTo>
                  <a:lnTo>
                    <a:pt x="705646" y="1311480"/>
                  </a:lnTo>
                  <a:lnTo>
                    <a:pt x="753673" y="1306161"/>
                  </a:lnTo>
                  <a:lnTo>
                    <a:pt x="800595" y="1297452"/>
                  </a:lnTo>
                  <a:lnTo>
                    <a:pt x="846285" y="1285479"/>
                  </a:lnTo>
                  <a:lnTo>
                    <a:pt x="890616" y="1270370"/>
                  </a:lnTo>
                  <a:lnTo>
                    <a:pt x="933462" y="1252251"/>
                  </a:lnTo>
                  <a:lnTo>
                    <a:pt x="974694" y="1231249"/>
                  </a:lnTo>
                  <a:lnTo>
                    <a:pt x="1014186" y="1207491"/>
                  </a:lnTo>
                  <a:lnTo>
                    <a:pt x="1051812" y="1181105"/>
                  </a:lnTo>
                  <a:lnTo>
                    <a:pt x="1087443" y="1152217"/>
                  </a:lnTo>
                  <a:lnTo>
                    <a:pt x="1120954" y="1120954"/>
                  </a:lnTo>
                  <a:lnTo>
                    <a:pt x="1152217" y="1087443"/>
                  </a:lnTo>
                  <a:lnTo>
                    <a:pt x="1181105" y="1051812"/>
                  </a:lnTo>
                  <a:lnTo>
                    <a:pt x="1207491" y="1014186"/>
                  </a:lnTo>
                  <a:lnTo>
                    <a:pt x="1231249" y="974694"/>
                  </a:lnTo>
                  <a:lnTo>
                    <a:pt x="1252251" y="933462"/>
                  </a:lnTo>
                  <a:lnTo>
                    <a:pt x="1270370" y="890616"/>
                  </a:lnTo>
                  <a:lnTo>
                    <a:pt x="1285479" y="846285"/>
                  </a:lnTo>
                  <a:lnTo>
                    <a:pt x="1297452" y="800595"/>
                  </a:lnTo>
                  <a:lnTo>
                    <a:pt x="1306161" y="753673"/>
                  </a:lnTo>
                  <a:lnTo>
                    <a:pt x="1311480" y="705646"/>
                  </a:lnTo>
                  <a:lnTo>
                    <a:pt x="1313281" y="656640"/>
                  </a:lnTo>
                  <a:lnTo>
                    <a:pt x="1311480" y="607635"/>
                  </a:lnTo>
                  <a:lnTo>
                    <a:pt x="1306161" y="559608"/>
                  </a:lnTo>
                  <a:lnTo>
                    <a:pt x="1297452" y="512685"/>
                  </a:lnTo>
                  <a:lnTo>
                    <a:pt x="1285479" y="466995"/>
                  </a:lnTo>
                  <a:lnTo>
                    <a:pt x="1270370" y="422664"/>
                  </a:lnTo>
                  <a:lnTo>
                    <a:pt x="1252251" y="379819"/>
                  </a:lnTo>
                  <a:lnTo>
                    <a:pt x="1231249" y="338587"/>
                  </a:lnTo>
                  <a:lnTo>
                    <a:pt x="1207491" y="299094"/>
                  </a:lnTo>
                  <a:lnTo>
                    <a:pt x="1181105" y="261469"/>
                  </a:lnTo>
                  <a:lnTo>
                    <a:pt x="1152217" y="225837"/>
                  </a:lnTo>
                  <a:lnTo>
                    <a:pt x="1120954" y="192327"/>
                  </a:lnTo>
                  <a:lnTo>
                    <a:pt x="1087443" y="161064"/>
                  </a:lnTo>
                  <a:lnTo>
                    <a:pt x="1051812" y="132176"/>
                  </a:lnTo>
                  <a:lnTo>
                    <a:pt x="1014186" y="105789"/>
                  </a:lnTo>
                  <a:lnTo>
                    <a:pt x="974694" y="82032"/>
                  </a:lnTo>
                  <a:lnTo>
                    <a:pt x="933462" y="61030"/>
                  </a:lnTo>
                  <a:lnTo>
                    <a:pt x="890616" y="42911"/>
                  </a:lnTo>
                  <a:lnTo>
                    <a:pt x="846285" y="27801"/>
                  </a:lnTo>
                  <a:lnTo>
                    <a:pt x="800595" y="15829"/>
                  </a:lnTo>
                  <a:lnTo>
                    <a:pt x="753673" y="7119"/>
                  </a:lnTo>
                  <a:lnTo>
                    <a:pt x="705646" y="1801"/>
                  </a:lnTo>
                  <a:lnTo>
                    <a:pt x="65664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3926450" y="1122210"/>
              <a:ext cx="1244545" cy="71893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ja-JP" altLang="en-US" sz="3500" b="1" dirty="0">
                  <a:solidFill>
                    <a:srgbClr val="FF0066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無料</a:t>
              </a:r>
              <a:endParaRPr kumimoji="1" lang="ja-JP" altLang="en-US" sz="3500" b="1" dirty="0">
                <a:solidFill>
                  <a:srgbClr val="FF0066"/>
                </a:solidFill>
              </a:endParaRPr>
            </a:p>
          </p:txBody>
        </p:sp>
        <p:sp>
          <p:nvSpPr>
            <p:cNvPr id="30" name="object 21"/>
            <p:cNvSpPr txBox="1"/>
            <p:nvPr/>
          </p:nvSpPr>
          <p:spPr>
            <a:xfrm>
              <a:off x="3942469" y="790473"/>
              <a:ext cx="1159347" cy="43837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1524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20"/>
                </a:spcBef>
                <a:tabLst>
                  <a:tab pos="596265" algn="l"/>
                </a:tabLst>
              </a:pPr>
              <a:r>
                <a:rPr lang="ja-JP" altLang="en-US" sz="2400" b="1" spc="15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  <a:cs typeface="Microsoft JhengHei"/>
                </a:rPr>
                <a:t>参加費</a:t>
              </a:r>
              <a:endParaRPr sz="2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Microsoft JhengHei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5415923" y="533445"/>
            <a:ext cx="1188637" cy="1222481"/>
            <a:chOff x="5317320" y="528329"/>
            <a:chExt cx="1354399" cy="1392963"/>
          </a:xfrm>
        </p:grpSpPr>
        <p:sp>
          <p:nvSpPr>
            <p:cNvPr id="41" name="object 17"/>
            <p:cNvSpPr/>
            <p:nvPr/>
          </p:nvSpPr>
          <p:spPr>
            <a:xfrm>
              <a:off x="5317320" y="528329"/>
              <a:ext cx="1354399" cy="1392963"/>
            </a:xfrm>
            <a:custGeom>
              <a:avLst/>
              <a:gdLst/>
              <a:ahLst/>
              <a:cxnLst/>
              <a:rect l="l" t="t" r="r" b="b"/>
              <a:pathLst>
                <a:path w="1313815" h="1313814">
                  <a:moveTo>
                    <a:pt x="656640" y="0"/>
                  </a:moveTo>
                  <a:lnTo>
                    <a:pt x="607635" y="1801"/>
                  </a:lnTo>
                  <a:lnTo>
                    <a:pt x="559608" y="7119"/>
                  </a:lnTo>
                  <a:lnTo>
                    <a:pt x="512685" y="15829"/>
                  </a:lnTo>
                  <a:lnTo>
                    <a:pt x="466995" y="27801"/>
                  </a:lnTo>
                  <a:lnTo>
                    <a:pt x="422664" y="42911"/>
                  </a:lnTo>
                  <a:lnTo>
                    <a:pt x="379819" y="61030"/>
                  </a:lnTo>
                  <a:lnTo>
                    <a:pt x="338587" y="82032"/>
                  </a:lnTo>
                  <a:lnTo>
                    <a:pt x="299094" y="105789"/>
                  </a:lnTo>
                  <a:lnTo>
                    <a:pt x="261469" y="132176"/>
                  </a:lnTo>
                  <a:lnTo>
                    <a:pt x="225837" y="161064"/>
                  </a:lnTo>
                  <a:lnTo>
                    <a:pt x="192327" y="192327"/>
                  </a:lnTo>
                  <a:lnTo>
                    <a:pt x="161064" y="225837"/>
                  </a:lnTo>
                  <a:lnTo>
                    <a:pt x="132176" y="261469"/>
                  </a:lnTo>
                  <a:lnTo>
                    <a:pt x="105789" y="299094"/>
                  </a:lnTo>
                  <a:lnTo>
                    <a:pt x="82032" y="338587"/>
                  </a:lnTo>
                  <a:lnTo>
                    <a:pt x="61030" y="379819"/>
                  </a:lnTo>
                  <a:lnTo>
                    <a:pt x="42911" y="422664"/>
                  </a:lnTo>
                  <a:lnTo>
                    <a:pt x="27801" y="466995"/>
                  </a:lnTo>
                  <a:lnTo>
                    <a:pt x="15829" y="512685"/>
                  </a:lnTo>
                  <a:lnTo>
                    <a:pt x="7119" y="559608"/>
                  </a:lnTo>
                  <a:lnTo>
                    <a:pt x="1801" y="607635"/>
                  </a:lnTo>
                  <a:lnTo>
                    <a:pt x="0" y="656640"/>
                  </a:lnTo>
                  <a:lnTo>
                    <a:pt x="1801" y="705646"/>
                  </a:lnTo>
                  <a:lnTo>
                    <a:pt x="7119" y="753673"/>
                  </a:lnTo>
                  <a:lnTo>
                    <a:pt x="15829" y="800595"/>
                  </a:lnTo>
                  <a:lnTo>
                    <a:pt x="27801" y="846285"/>
                  </a:lnTo>
                  <a:lnTo>
                    <a:pt x="42911" y="890616"/>
                  </a:lnTo>
                  <a:lnTo>
                    <a:pt x="61030" y="933462"/>
                  </a:lnTo>
                  <a:lnTo>
                    <a:pt x="82032" y="974694"/>
                  </a:lnTo>
                  <a:lnTo>
                    <a:pt x="105789" y="1014186"/>
                  </a:lnTo>
                  <a:lnTo>
                    <a:pt x="132176" y="1051812"/>
                  </a:lnTo>
                  <a:lnTo>
                    <a:pt x="161064" y="1087443"/>
                  </a:lnTo>
                  <a:lnTo>
                    <a:pt x="192327" y="1120954"/>
                  </a:lnTo>
                  <a:lnTo>
                    <a:pt x="225837" y="1152217"/>
                  </a:lnTo>
                  <a:lnTo>
                    <a:pt x="261469" y="1181105"/>
                  </a:lnTo>
                  <a:lnTo>
                    <a:pt x="299094" y="1207491"/>
                  </a:lnTo>
                  <a:lnTo>
                    <a:pt x="338587" y="1231249"/>
                  </a:lnTo>
                  <a:lnTo>
                    <a:pt x="379819" y="1252251"/>
                  </a:lnTo>
                  <a:lnTo>
                    <a:pt x="422664" y="1270370"/>
                  </a:lnTo>
                  <a:lnTo>
                    <a:pt x="466995" y="1285479"/>
                  </a:lnTo>
                  <a:lnTo>
                    <a:pt x="512685" y="1297452"/>
                  </a:lnTo>
                  <a:lnTo>
                    <a:pt x="559608" y="1306161"/>
                  </a:lnTo>
                  <a:lnTo>
                    <a:pt x="607635" y="1311480"/>
                  </a:lnTo>
                  <a:lnTo>
                    <a:pt x="656640" y="1313281"/>
                  </a:lnTo>
                  <a:lnTo>
                    <a:pt x="705646" y="1311480"/>
                  </a:lnTo>
                  <a:lnTo>
                    <a:pt x="753673" y="1306161"/>
                  </a:lnTo>
                  <a:lnTo>
                    <a:pt x="800595" y="1297452"/>
                  </a:lnTo>
                  <a:lnTo>
                    <a:pt x="846285" y="1285479"/>
                  </a:lnTo>
                  <a:lnTo>
                    <a:pt x="890616" y="1270370"/>
                  </a:lnTo>
                  <a:lnTo>
                    <a:pt x="933462" y="1252251"/>
                  </a:lnTo>
                  <a:lnTo>
                    <a:pt x="974694" y="1231249"/>
                  </a:lnTo>
                  <a:lnTo>
                    <a:pt x="1014186" y="1207491"/>
                  </a:lnTo>
                  <a:lnTo>
                    <a:pt x="1051812" y="1181105"/>
                  </a:lnTo>
                  <a:lnTo>
                    <a:pt x="1087443" y="1152217"/>
                  </a:lnTo>
                  <a:lnTo>
                    <a:pt x="1120954" y="1120954"/>
                  </a:lnTo>
                  <a:lnTo>
                    <a:pt x="1152217" y="1087443"/>
                  </a:lnTo>
                  <a:lnTo>
                    <a:pt x="1181105" y="1051812"/>
                  </a:lnTo>
                  <a:lnTo>
                    <a:pt x="1207491" y="1014186"/>
                  </a:lnTo>
                  <a:lnTo>
                    <a:pt x="1231249" y="974694"/>
                  </a:lnTo>
                  <a:lnTo>
                    <a:pt x="1252251" y="933462"/>
                  </a:lnTo>
                  <a:lnTo>
                    <a:pt x="1270370" y="890616"/>
                  </a:lnTo>
                  <a:lnTo>
                    <a:pt x="1285479" y="846285"/>
                  </a:lnTo>
                  <a:lnTo>
                    <a:pt x="1297452" y="800595"/>
                  </a:lnTo>
                  <a:lnTo>
                    <a:pt x="1306161" y="753673"/>
                  </a:lnTo>
                  <a:lnTo>
                    <a:pt x="1311480" y="705646"/>
                  </a:lnTo>
                  <a:lnTo>
                    <a:pt x="1313281" y="656640"/>
                  </a:lnTo>
                  <a:lnTo>
                    <a:pt x="1311480" y="607635"/>
                  </a:lnTo>
                  <a:lnTo>
                    <a:pt x="1306161" y="559608"/>
                  </a:lnTo>
                  <a:lnTo>
                    <a:pt x="1297452" y="512685"/>
                  </a:lnTo>
                  <a:lnTo>
                    <a:pt x="1285479" y="466995"/>
                  </a:lnTo>
                  <a:lnTo>
                    <a:pt x="1270370" y="422664"/>
                  </a:lnTo>
                  <a:lnTo>
                    <a:pt x="1252251" y="379819"/>
                  </a:lnTo>
                  <a:lnTo>
                    <a:pt x="1231249" y="338587"/>
                  </a:lnTo>
                  <a:lnTo>
                    <a:pt x="1207491" y="299094"/>
                  </a:lnTo>
                  <a:lnTo>
                    <a:pt x="1181105" y="261469"/>
                  </a:lnTo>
                  <a:lnTo>
                    <a:pt x="1152217" y="225837"/>
                  </a:lnTo>
                  <a:lnTo>
                    <a:pt x="1120954" y="192327"/>
                  </a:lnTo>
                  <a:lnTo>
                    <a:pt x="1087443" y="161064"/>
                  </a:lnTo>
                  <a:lnTo>
                    <a:pt x="1051812" y="132176"/>
                  </a:lnTo>
                  <a:lnTo>
                    <a:pt x="1014186" y="105789"/>
                  </a:lnTo>
                  <a:lnTo>
                    <a:pt x="974694" y="82032"/>
                  </a:lnTo>
                  <a:lnTo>
                    <a:pt x="933462" y="61030"/>
                  </a:lnTo>
                  <a:lnTo>
                    <a:pt x="890616" y="42911"/>
                  </a:lnTo>
                  <a:lnTo>
                    <a:pt x="846285" y="27801"/>
                  </a:lnTo>
                  <a:lnTo>
                    <a:pt x="800595" y="15829"/>
                  </a:lnTo>
                  <a:lnTo>
                    <a:pt x="753673" y="7119"/>
                  </a:lnTo>
                  <a:lnTo>
                    <a:pt x="705646" y="1801"/>
                  </a:lnTo>
                  <a:lnTo>
                    <a:pt x="656640" y="0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352210" y="1103604"/>
              <a:ext cx="1315537" cy="726779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ja-JP" altLang="en-US" sz="3500" b="1" dirty="0">
                  <a:solidFill>
                    <a:srgbClr val="FFFF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限定</a:t>
              </a:r>
              <a:endParaRPr kumimoji="1" lang="ja-JP" altLang="en-US" sz="3500" b="1" dirty="0">
                <a:solidFill>
                  <a:srgbClr val="FFFF00"/>
                </a:solidFill>
              </a:endParaRPr>
            </a:p>
          </p:txBody>
        </p:sp>
        <p:sp>
          <p:nvSpPr>
            <p:cNvPr id="45" name="object 21"/>
            <p:cNvSpPr txBox="1"/>
            <p:nvPr/>
          </p:nvSpPr>
          <p:spPr>
            <a:xfrm>
              <a:off x="5352210" y="783702"/>
              <a:ext cx="1179950" cy="43837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1524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20"/>
                </a:spcBef>
                <a:tabLst>
                  <a:tab pos="596265" algn="l"/>
                </a:tabLst>
              </a:pPr>
              <a:r>
                <a:rPr lang="ja-JP" altLang="en-US" sz="2400" b="1" spc="15" dirty="0">
                  <a:solidFill>
                    <a:srgbClr val="FFFFFF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  <a:cs typeface="Microsoft JhengHei"/>
                </a:rPr>
                <a:t>少人数</a:t>
              </a:r>
              <a:endParaRPr sz="2400" dirty="0">
                <a:solidFill>
                  <a:srgbClr val="FFFFFF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Microsoft JhengHei"/>
              </a:endParaRPr>
            </a:p>
          </p:txBody>
        </p:sp>
      </p:grpSp>
      <p:sp>
        <p:nvSpPr>
          <p:cNvPr id="8" name="楕円 7"/>
          <p:cNvSpPr/>
          <p:nvPr/>
        </p:nvSpPr>
        <p:spPr>
          <a:xfrm>
            <a:off x="184279" y="195353"/>
            <a:ext cx="1267150" cy="12671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4278617" y="3941092"/>
            <a:ext cx="2220920" cy="319644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371739" y="4743308"/>
            <a:ext cx="1229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和歌山県よろず支援拠点</a:t>
            </a:r>
            <a:endParaRPr lang="en-US" altLang="ja-JP" sz="7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コーディネーター</a:t>
            </a:r>
            <a:endParaRPr lang="en-US" altLang="ja-JP" sz="7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396298" y="5183857"/>
            <a:ext cx="1037183" cy="2923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ja-JP" altLang="en-US" sz="1300" b="1" dirty="0"/>
              <a:t>鹿島　啓</a:t>
            </a:r>
            <a:endParaRPr kumimoji="1" lang="en-US" altLang="ja-JP" sz="1300" b="1" dirty="0">
              <a:solidFill>
                <a:srgbClr val="FF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274042" y="5495130"/>
            <a:ext cx="2190368" cy="1668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中小企業診断士と技術士としての支援経験を踏まえて、事業化面と技術面双方から、申請、採択のための適切なアドバイスを行います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中小企業診断士・技術士</a:t>
            </a:r>
          </a:p>
          <a:p>
            <a:pPr>
              <a:lnSpc>
                <a:spcPct val="150000"/>
              </a:lnSpc>
            </a:pP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認定経営革新支援機関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4274042" y="3949049"/>
            <a:ext cx="2244943" cy="2959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6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相談会担当者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91004" y="8566153"/>
            <a:ext cx="869146" cy="30646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rgbClr val="00B0F0"/>
                </a:solidFill>
              </a:rPr>
              <a:t>開催場所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90622" y="8335405"/>
            <a:ext cx="1751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+mn-ea"/>
              </a:rPr>
              <a:t>和歌山市本町二丁目１番地</a:t>
            </a:r>
          </a:p>
          <a:p>
            <a:r>
              <a:rPr lang="ja-JP" altLang="en-US" sz="1000" b="1" dirty="0">
                <a:latin typeface="+mn-ea"/>
              </a:rPr>
              <a:t>フォルテワジマ</a:t>
            </a:r>
          </a:p>
          <a:p>
            <a:r>
              <a:rPr kumimoji="1" lang="ja-JP" altLang="en-US" sz="1000" b="1" dirty="0">
                <a:latin typeface="+mn-ea"/>
              </a:rPr>
              <a:t>わかやま産業振興財団内</a:t>
            </a:r>
            <a:endParaRPr kumimoji="1" lang="en-US" altLang="ja-JP" sz="1000" b="1" dirty="0">
              <a:latin typeface="+mn-ea"/>
            </a:endParaRPr>
          </a:p>
          <a:p>
            <a:r>
              <a:rPr lang="ja-JP" altLang="en-US" sz="1000" b="1" dirty="0">
                <a:latin typeface="+mn-ea"/>
              </a:rPr>
              <a:t>よろず支援拠点　４</a:t>
            </a:r>
            <a:r>
              <a:rPr lang="en-US" altLang="ja-JP" sz="1000" b="1" dirty="0">
                <a:latin typeface="+mn-ea"/>
              </a:rPr>
              <a:t>F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354475" y="8459559"/>
            <a:ext cx="24123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latin typeface="+mn-ea"/>
              </a:rPr>
              <a:t>事業を伸ばしたいとお考えの</a:t>
            </a:r>
            <a:endParaRPr kumimoji="1" lang="en-US" altLang="ja-JP" sz="1300" b="1" dirty="0">
              <a:latin typeface="+mn-ea"/>
            </a:endParaRPr>
          </a:p>
          <a:p>
            <a:r>
              <a:rPr kumimoji="1" lang="ja-JP" altLang="en-US" sz="1300" b="1" dirty="0">
                <a:latin typeface="+mn-ea"/>
              </a:rPr>
              <a:t>中小企業・小規模事業者の方</a:t>
            </a:r>
            <a:endParaRPr lang="en-US" altLang="ja-JP" sz="1300" b="1" dirty="0">
              <a:latin typeface="+mn-ea"/>
            </a:endParaRPr>
          </a:p>
        </p:txBody>
      </p:sp>
      <p:sp>
        <p:nvSpPr>
          <p:cNvPr id="54" name="角丸四角形吹き出し 53"/>
          <p:cNvSpPr/>
          <p:nvPr/>
        </p:nvSpPr>
        <p:spPr>
          <a:xfrm>
            <a:off x="358464" y="8368476"/>
            <a:ext cx="261347" cy="618484"/>
          </a:xfrm>
          <a:prstGeom prst="wedgeRoundRectCallout">
            <a:avLst>
              <a:gd name="adj1" fmla="val -16945"/>
              <a:gd name="adj2" fmla="val 32382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 anchorCtr="1"/>
          <a:lstStyle/>
          <a:p>
            <a:pPr algn="ctr"/>
            <a:r>
              <a:rPr lang="ja-JP" altLang="en-US" sz="1400" b="1" dirty="0"/>
              <a:t>詳細</a:t>
            </a:r>
            <a:endParaRPr kumimoji="1" lang="ja-JP" altLang="en-US" sz="1400" b="1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46779" y="9200491"/>
            <a:ext cx="1022702" cy="227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お問い合わせ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38194" y="9296864"/>
            <a:ext cx="285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和歌山県よろず支援拠点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330120" y="9161895"/>
            <a:ext cx="1893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TEL:</a:t>
            </a:r>
            <a:r>
              <a:rPr kumimoji="1" lang="en-US" altLang="ja-JP" sz="16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073-433-3100</a:t>
            </a:r>
            <a:endParaRPr kumimoji="1" lang="ja-JP" altLang="en-US" sz="1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385483" y="9660279"/>
            <a:ext cx="17947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 err="1">
                <a:solidFill>
                  <a:schemeClr val="bg1"/>
                </a:solidFill>
              </a:rPr>
              <a:t>E</a:t>
            </a:r>
            <a:r>
              <a:rPr kumimoji="1" lang="en-US" altLang="ja-JP" sz="900" dirty="0" err="1">
                <a:solidFill>
                  <a:schemeClr val="bg1"/>
                </a:solidFill>
              </a:rPr>
              <a:t>-Mail:yorozu@yarukiouendan.jp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  <p:pic>
        <p:nvPicPr>
          <p:cNvPr id="71" name="図 7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6" t="10306" b="11344"/>
          <a:stretch/>
        </p:blipFill>
        <p:spPr>
          <a:xfrm>
            <a:off x="5151199" y="9223945"/>
            <a:ext cx="1367786" cy="396434"/>
          </a:xfrm>
          <a:prstGeom prst="rect">
            <a:avLst/>
          </a:prstGeom>
        </p:spPr>
      </p:pic>
      <p:sp>
        <p:nvSpPr>
          <p:cNvPr id="72" name="object 16"/>
          <p:cNvSpPr/>
          <p:nvPr/>
        </p:nvSpPr>
        <p:spPr>
          <a:xfrm>
            <a:off x="134558" y="164781"/>
            <a:ext cx="1348763" cy="1340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68163" y="7750936"/>
            <a:ext cx="5451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00B0F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お申し込み</a:t>
            </a:r>
            <a:r>
              <a:rPr lang="ja-JP" altLang="en-US" sz="1400" dirty="0">
                <a:solidFill>
                  <a:srgbClr val="00B0F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→</a:t>
            </a:r>
            <a:r>
              <a:rPr lang="en-US" altLang="ja-JP" sz="1400" dirty="0">
                <a:solidFill>
                  <a:srgbClr val="00B0F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1400" dirty="0">
                <a:solidFill>
                  <a:srgbClr val="00B0F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下記よろず支援拠点</a:t>
            </a:r>
            <a:r>
              <a:rPr lang="en-US" altLang="ja-JP" sz="1400" dirty="0" err="1">
                <a:solidFill>
                  <a:srgbClr val="00B0F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HP】or</a:t>
            </a:r>
            <a:r>
              <a:rPr lang="en-US" altLang="ja-JP" sz="1400" dirty="0">
                <a:solidFill>
                  <a:srgbClr val="00B0F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1400" dirty="0">
                <a:solidFill>
                  <a:srgbClr val="00B0F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右記コードから</a:t>
            </a:r>
            <a:r>
              <a:rPr lang="en-US" altLang="ja-JP" sz="1400" dirty="0">
                <a:solidFill>
                  <a:srgbClr val="00B0F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endParaRPr kumimoji="1" lang="ja-JP" altLang="en-US" sz="1400" dirty="0">
              <a:solidFill>
                <a:srgbClr val="00B0F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13468" y="7943352"/>
            <a:ext cx="523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http://yorozu.yarukiouendan.or.jp</a:t>
            </a:r>
          </a:p>
        </p:txBody>
      </p:sp>
      <p:pic>
        <p:nvPicPr>
          <p:cNvPr id="77" name="図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042" y="7239930"/>
            <a:ext cx="918948" cy="918948"/>
          </a:xfrm>
          <a:prstGeom prst="rect">
            <a:avLst/>
          </a:prstGeom>
        </p:spPr>
      </p:pic>
      <p:sp>
        <p:nvSpPr>
          <p:cNvPr id="56" name="正方形/長方形 55"/>
          <p:cNvSpPr/>
          <p:nvPr/>
        </p:nvSpPr>
        <p:spPr>
          <a:xfrm>
            <a:off x="258899" y="1724201"/>
            <a:ext cx="5157024" cy="471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3200" b="1" dirty="0">
                <a:solidFill>
                  <a:srgbClr val="FF0066"/>
                </a:solidFill>
              </a:rPr>
              <a:t>第２期（５月３１日締切）対応</a:t>
            </a:r>
            <a:endParaRPr lang="en-US" altLang="ja-JP" sz="3200" b="1" dirty="0">
              <a:solidFill>
                <a:prstClr val="black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68163" y="4393473"/>
            <a:ext cx="3979364" cy="39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24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採択のポイントがわかります！</a:t>
            </a:r>
            <a:endParaRPr lang="en-US" altLang="ja-JP" sz="2400" dirty="0">
              <a:solidFill>
                <a:srgbClr val="00B0F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220798" y="2269396"/>
            <a:ext cx="6546061" cy="1709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800" b="1" dirty="0">
                <a:solidFill>
                  <a:schemeClr val="tx1"/>
                </a:solidFill>
              </a:rPr>
              <a:t>個別相談会</a:t>
            </a:r>
            <a:r>
              <a:rPr kumimoji="1" lang="ja-JP" altLang="en-US" sz="4000" b="1" dirty="0">
                <a:solidFill>
                  <a:srgbClr val="FF0066"/>
                </a:solidFill>
              </a:rPr>
              <a:t>和歌山県</a:t>
            </a:r>
            <a:endParaRPr kumimoji="1" lang="en-US" altLang="ja-JP" sz="4000" b="1" dirty="0">
              <a:solidFill>
                <a:srgbClr val="FF0066"/>
              </a:solidFill>
            </a:endParaRPr>
          </a:p>
          <a:p>
            <a:r>
              <a:rPr kumimoji="1" lang="ja-JP" altLang="en-US" sz="4000" b="1" dirty="0">
                <a:solidFill>
                  <a:srgbClr val="FF0066"/>
                </a:solidFill>
              </a:rPr>
              <a:t>事業再構築チャレンジ補助金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6243" y="4743308"/>
            <a:ext cx="4118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『</a:t>
            </a:r>
            <a:r>
              <a:rPr lang="ja-JP" altLang="en-US" sz="1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和歌山県事業再構築チャレンジ補助金</a:t>
            </a:r>
            <a:r>
              <a:rPr lang="en-US" altLang="ja-JP" sz="1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』</a:t>
            </a:r>
            <a:r>
              <a:rPr lang="ja-JP" altLang="en-US" sz="1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は、</a:t>
            </a:r>
            <a:endParaRPr lang="en-US" altLang="ja-JP" sz="14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ja-JP" altLang="en-US" sz="2000" b="1" dirty="0">
                <a:solidFill>
                  <a:srgbClr val="FF006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新分野参入や業種・業態転換等の事業再構築を支援します。</a:t>
            </a:r>
            <a:endParaRPr lang="ja-JP" altLang="en-US" sz="2000" dirty="0">
              <a:solidFill>
                <a:srgbClr val="FF0066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139659" y="7189402"/>
            <a:ext cx="6380922" cy="115245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220799" y="9273690"/>
            <a:ext cx="551556" cy="33749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6" name="図 6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94" y="9293069"/>
            <a:ext cx="481709" cy="294117"/>
          </a:xfrm>
          <a:prstGeom prst="rect">
            <a:avLst/>
          </a:prstGeom>
        </p:spPr>
      </p:pic>
      <p:sp>
        <p:nvSpPr>
          <p:cNvPr id="86" name="テキスト ボックス 85"/>
          <p:cNvSpPr txBox="1"/>
          <p:nvPr/>
        </p:nvSpPr>
        <p:spPr>
          <a:xfrm>
            <a:off x="3413719" y="8512013"/>
            <a:ext cx="869146" cy="30646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rgbClr val="00B0F0"/>
                </a:solidFill>
              </a:rPr>
              <a:t>対象者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5846862" y="4849124"/>
            <a:ext cx="31176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榎本さんが作成してくださったチラシ案です。</a:t>
            </a:r>
            <a:endParaRPr lang="en-US" altLang="ja-JP" b="1" dirty="0"/>
          </a:p>
          <a:p>
            <a:r>
              <a:rPr lang="ja-JP" altLang="en-US" b="1" dirty="0"/>
              <a:t>（</a:t>
            </a:r>
            <a:r>
              <a:rPr lang="en-US" altLang="ja-JP" b="1" dirty="0"/>
              <a:t> 12/14</a:t>
            </a:r>
            <a:r>
              <a:rPr lang="ja-JP" altLang="en-US" b="1" dirty="0"/>
              <a:t>のｃｈａｔｗｏｒｋ参照）</a:t>
            </a:r>
            <a:endParaRPr lang="en-US" altLang="ja-JP" b="1" dirty="0"/>
          </a:p>
          <a:p>
            <a:r>
              <a:rPr kumimoji="1" lang="ja-JP" altLang="en-US" b="1" dirty="0"/>
              <a:t>こちらを雛型にして是非作成してください。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90D3D77A-7D96-429F-BE40-74302C79585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627" y="4331159"/>
            <a:ext cx="1148056" cy="1172137"/>
          </a:xfrm>
          <a:prstGeom prst="rect">
            <a:avLst/>
          </a:prstGeom>
        </p:spPr>
      </p:pic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19033EBE-1B53-4B07-B4EC-04C428FAC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853028"/>
              </p:ext>
            </p:extLst>
          </p:nvPr>
        </p:nvGraphicFramePr>
        <p:xfrm>
          <a:off x="294996" y="5753336"/>
          <a:ext cx="365239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164">
                  <a:extLst>
                    <a:ext uri="{9D8B030D-6E8A-4147-A177-3AD203B41FA5}">
                      <a16:colId xmlns:a16="http://schemas.microsoft.com/office/drawing/2014/main" val="576363529"/>
                    </a:ext>
                  </a:extLst>
                </a:gridCol>
                <a:gridCol w="3287230">
                  <a:extLst>
                    <a:ext uri="{9D8B030D-6E8A-4147-A177-3AD203B41FA5}">
                      <a16:colId xmlns:a16="http://schemas.microsoft.com/office/drawing/2014/main" val="842424331"/>
                    </a:ext>
                  </a:extLst>
                </a:gridCol>
              </a:tblGrid>
              <a:tr h="324601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①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　 ５月１５日（月）１３：３０～１５：００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67611"/>
                  </a:ext>
                </a:extLst>
              </a:tr>
              <a:tr h="28996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　 ５月１５日（月）１５：００～１６：３０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405575"/>
                  </a:ext>
                </a:extLst>
              </a:tr>
              <a:tr h="28996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    ５月２２日（月）１３：３０～１５：００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5213917"/>
                  </a:ext>
                </a:extLst>
              </a:tr>
              <a:tr h="28996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    ５月２２日（月）１５：００～１６：３０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308737"/>
                  </a:ext>
                </a:extLst>
              </a:tr>
            </a:tbl>
          </a:graphicData>
        </a:graphic>
      </p:graphicFrame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C052E77-E0A8-43F0-925F-62385FB989FD}"/>
              </a:ext>
            </a:extLst>
          </p:cNvPr>
          <p:cNvSpPr txBox="1"/>
          <p:nvPr/>
        </p:nvSpPr>
        <p:spPr>
          <a:xfrm>
            <a:off x="220152" y="7217209"/>
            <a:ext cx="63809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上の</a:t>
            </a:r>
            <a:r>
              <a:rPr kumimoji="1" lang="ja-JP" altLang="en-US" sz="1800" b="1" dirty="0"/>
              <a:t>①～④の中で、ご希望の枠を選んで申込み下さい</a:t>
            </a:r>
            <a:endParaRPr kumimoji="1" lang="en-US" altLang="ja-JP" sz="1800" b="1" dirty="0"/>
          </a:p>
          <a:p>
            <a:r>
              <a:rPr lang="ja-JP" altLang="en-US" sz="1800" b="1" u="sng" dirty="0"/>
              <a:t>ひと枠（９０分）でお一人様とさせていただきます。</a:t>
            </a:r>
            <a:endParaRPr kumimoji="1" lang="ja-JP" altLang="en-US" sz="1800" b="1" u="sng" dirty="0"/>
          </a:p>
        </p:txBody>
      </p:sp>
    </p:spTree>
    <p:extLst>
      <p:ext uri="{BB962C8B-B14F-4D97-AF65-F5344CB8AC3E}">
        <p14:creationId xmlns:p14="http://schemas.microsoft.com/office/powerpoint/2010/main" val="265498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2204</TotalTime>
  <Words>269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BIZ UDPゴシック</vt:lpstr>
      <vt:lpstr>BIZ UDゴシック</vt:lpstr>
      <vt:lpstr>ＤＦ特太ゴシック体</vt:lpstr>
      <vt:lpstr>ＤＨＰ特太ゴシック体</vt:lpstr>
      <vt:lpstr>HGP創英角ｺﾞｼｯｸUB</vt:lpstr>
      <vt:lpstr>Microsoft YaHei UI</vt:lpstr>
      <vt:lpstr>ＭＳ Ｐゴシック</vt:lpstr>
      <vt:lpstr>Arial</vt:lpstr>
      <vt:lpstr>Brush Script MT</vt:lpstr>
      <vt:lpstr>Calibri</vt:lpstr>
      <vt:lpstr>Calibri Light</vt:lpstr>
      <vt:lpstr>Office テーマ</vt:lpstr>
      <vt:lpstr>PowerPoint プレゼンテーション</vt:lpstr>
    </vt:vector>
  </TitlesOfParts>
  <Company>公益財団法人わかやま産業振興財団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吾妻　加奈子</dc:creator>
  <cp:lastModifiedBy>伊串 悠果</cp:lastModifiedBy>
  <cp:revision>133</cp:revision>
  <cp:lastPrinted>2022-06-20T01:02:44Z</cp:lastPrinted>
  <dcterms:created xsi:type="dcterms:W3CDTF">2017-06-06T00:25:13Z</dcterms:created>
  <dcterms:modified xsi:type="dcterms:W3CDTF">2023-04-12T08:08:47Z</dcterms:modified>
</cp:coreProperties>
</file>